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8" r:id="rId9"/>
    <p:sldId id="265" r:id="rId10"/>
    <p:sldId id="260" r:id="rId11"/>
    <p:sldId id="274" r:id="rId12"/>
    <p:sldId id="276" r:id="rId13"/>
    <p:sldId id="266" r:id="rId14"/>
    <p:sldId id="269" r:id="rId15"/>
    <p:sldId id="270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категории</c:v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4"/>
              <c:pt idx="0">
                <c:v>высшая</c:v>
              </c:pt>
              <c:pt idx="1">
                <c:v> первая</c:v>
              </c:pt>
              <c:pt idx="2">
                <c:v> сзд</c:v>
              </c:pt>
              <c:pt idx="3">
                <c:v> вновь назначенные</c:v>
              </c:pt>
            </c:strLit>
          </c:cat>
          <c:val>
            <c:numRef>
              <c:f>Лист1!$A$1:$A$4</c:f>
              <c:numCache>
                <c:formatCode>General</c:formatCode>
                <c:ptCount val="4"/>
                <c:pt idx="0">
                  <c:v>3</c:v>
                </c:pt>
                <c:pt idx="1">
                  <c:v>24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960960"/>
        <c:axId val="65966848"/>
      </c:barChart>
      <c:catAx>
        <c:axId val="65960960"/>
        <c:scaling>
          <c:orientation val="minMax"/>
        </c:scaling>
        <c:delete val="0"/>
        <c:axPos val="b"/>
        <c:majorTickMark val="out"/>
        <c:minorTickMark val="none"/>
        <c:tickLblPos val="nextTo"/>
        <c:crossAx val="65966848"/>
        <c:crosses val="autoZero"/>
        <c:auto val="1"/>
        <c:lblAlgn val="ctr"/>
        <c:lblOffset val="100"/>
        <c:noMultiLvlLbl val="0"/>
      </c:catAx>
      <c:valAx>
        <c:axId val="65966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59609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стаж работы</c:v>
          </c:tx>
          <c:invertIfNegative val="0"/>
          <c:cat>
            <c:strLit>
              <c:ptCount val="4"/>
              <c:pt idx="0">
                <c:v>от 20 до 35</c:v>
              </c:pt>
              <c:pt idx="1">
                <c:v> от 10 до 20</c:v>
              </c:pt>
              <c:pt idx="2">
                <c:v> от 5 до 10</c:v>
              </c:pt>
              <c:pt idx="3">
                <c:v> от 0 до 5</c:v>
              </c:pt>
            </c:strLit>
          </c:cat>
          <c:val>
            <c:numRef>
              <c:f>Лист1!$A$1:$A$4</c:f>
              <c:numCache>
                <c:formatCode>General</c:formatCode>
                <c:ptCount val="4"/>
                <c:pt idx="0">
                  <c:v>22</c:v>
                </c:pt>
                <c:pt idx="1">
                  <c:v>7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757952"/>
        <c:axId val="65759488"/>
      </c:barChart>
      <c:catAx>
        <c:axId val="65757952"/>
        <c:scaling>
          <c:orientation val="minMax"/>
        </c:scaling>
        <c:delete val="0"/>
        <c:axPos val="b"/>
        <c:majorTickMark val="out"/>
        <c:minorTickMark val="none"/>
        <c:tickLblPos val="nextTo"/>
        <c:crossAx val="65759488"/>
        <c:crosses val="autoZero"/>
        <c:auto val="1"/>
        <c:lblAlgn val="ctr"/>
        <c:lblOffset val="100"/>
        <c:noMultiLvlLbl val="0"/>
      </c:catAx>
      <c:valAx>
        <c:axId val="65759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57579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620168582552804E-2"/>
          <c:y val="0.18602021267938146"/>
          <c:w val="0.7996324780436137"/>
          <c:h val="0.476529170615209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РТ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Математика профиль</c:v>
                </c:pt>
                <c:pt idx="1">
                  <c:v>Математика баз.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57.59</c:v>
                </c:pt>
                <c:pt idx="1">
                  <c:v>4.4000000000000004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балл район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Математика профиль</c:v>
                </c:pt>
                <c:pt idx="1">
                  <c:v>Математика баз.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59</c:v>
                </c:pt>
                <c:pt idx="1">
                  <c:v>4.5599999999999996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315136"/>
        <c:axId val="82334464"/>
      </c:barChart>
      <c:catAx>
        <c:axId val="82315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82334464"/>
        <c:crosses val="autoZero"/>
        <c:auto val="1"/>
        <c:lblAlgn val="ctr"/>
        <c:lblOffset val="100"/>
        <c:noMultiLvlLbl val="0"/>
      </c:catAx>
      <c:valAx>
        <c:axId val="82334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23151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 b="1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17581" y="692696"/>
            <a:ext cx="7175351" cy="4232761"/>
          </a:xfrm>
        </p:spPr>
        <p:txBody>
          <a:bodyPr/>
          <a:lstStyle/>
          <a:p>
            <a:pPr algn="ctr"/>
            <a:r>
              <a:rPr lang="ru-RU" sz="6000" dirty="0" smtClean="0"/>
              <a:t>Портфолио</a:t>
            </a:r>
            <a:br>
              <a:rPr lang="ru-RU" sz="60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методического объединения</a:t>
            </a:r>
            <a:br>
              <a:rPr lang="ru-RU" sz="3200" dirty="0" smtClean="0"/>
            </a:br>
            <a:r>
              <a:rPr lang="ru-RU" sz="3200" dirty="0" smtClean="0"/>
              <a:t>учителей математики</a:t>
            </a:r>
            <a:br>
              <a:rPr lang="ru-RU" sz="3200" dirty="0" smtClean="0"/>
            </a:br>
            <a:r>
              <a:rPr lang="ru-RU" sz="3200" dirty="0" smtClean="0"/>
              <a:t>Спасского муниципального</a:t>
            </a:r>
            <a:br>
              <a:rPr lang="ru-RU" sz="3200" dirty="0" smtClean="0"/>
            </a:br>
            <a:r>
              <a:rPr lang="ru-RU" sz="3200" dirty="0" smtClean="0"/>
              <a:t>района Республики Татарстан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7211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3633" y="990813"/>
            <a:ext cx="6199533" cy="295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861048"/>
            <a:ext cx="46482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432" y="248139"/>
            <a:ext cx="84252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Работа с обучающимися</a:t>
            </a: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029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029400" cy="449768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</a:rPr>
              <a:t> В районе регулярно 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  <a:ea typeface="Calibri"/>
              </a:rPr>
              <a:t>ведётся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</a:rPr>
              <a:t>работа с учащимися, проявляющими интерес к изучению математики (элективные, факультативные курсы, индивидуальные консультации, кружки),</a:t>
            </a:r>
            <a:endParaRPr lang="ru-RU" sz="1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В 2015-2016 учебном году  при Доме детского творчества создана группа, реализующая программу дополнительного образования детей «Работа с </a:t>
            </a:r>
            <a:r>
              <a:rPr lang="ru-RU" sz="1800" dirty="0" smtClean="0">
                <a:latin typeface="Times New Roman"/>
                <a:ea typeface="Times New Roman"/>
              </a:rPr>
              <a:t>одарёнными </a:t>
            </a:r>
            <a:r>
              <a:rPr lang="ru-RU" sz="1800" dirty="0">
                <a:latin typeface="Times New Roman"/>
                <a:ea typeface="Times New Roman"/>
              </a:rPr>
              <a:t>детьми (подготовка к олимпиадам)». Проведено тестирование и отбор детей в группу по разработанным тестам с </a:t>
            </a:r>
            <a:r>
              <a:rPr lang="ru-RU" sz="1800" dirty="0" smtClean="0">
                <a:latin typeface="Times New Roman"/>
                <a:ea typeface="Times New Roman"/>
              </a:rPr>
              <a:t>учётом </a:t>
            </a:r>
            <a:r>
              <a:rPr lang="ru-RU" sz="1800" dirty="0">
                <a:latin typeface="Times New Roman"/>
                <a:ea typeface="Times New Roman"/>
              </a:rPr>
              <a:t>возраста </a:t>
            </a:r>
            <a:r>
              <a:rPr lang="ru-RU" sz="1800" dirty="0" smtClean="0">
                <a:latin typeface="Times New Roman"/>
                <a:ea typeface="Times New Roman"/>
              </a:rPr>
              <a:t>ребёнка </a:t>
            </a:r>
            <a:r>
              <a:rPr lang="ru-RU" sz="1800" dirty="0">
                <a:latin typeface="Times New Roman"/>
                <a:ea typeface="Times New Roman"/>
              </a:rPr>
              <a:t>для детей 10-15 лет</a:t>
            </a:r>
            <a:r>
              <a:rPr lang="ru-RU" sz="1800" dirty="0" smtClean="0">
                <a:latin typeface="Times New Roman"/>
                <a:ea typeface="Times New Roman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</a:rPr>
              <a:t>С 2017 года работает  районный математический кружок для старшеклассников  «логические основы математики» на базе «</a:t>
            </a:r>
            <a:r>
              <a:rPr lang="ru-RU" sz="1800" dirty="0" err="1" smtClean="0">
                <a:latin typeface="Times New Roman"/>
                <a:ea typeface="Times New Roman"/>
              </a:rPr>
              <a:t>Трёхозёрской</a:t>
            </a:r>
            <a:r>
              <a:rPr lang="ru-RU" sz="1800" dirty="0" smtClean="0">
                <a:latin typeface="Times New Roman"/>
                <a:ea typeface="Times New Roman"/>
              </a:rPr>
              <a:t> СОШ»</a:t>
            </a:r>
            <a:endParaRPr lang="ru-RU" sz="1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</a:rPr>
              <a:t>  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  <a:ea typeface="Calibri"/>
              </a:rPr>
              <a:t>Во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</a:rPr>
              <a:t>всех школах проведена школьная предметная олимпиада и победители приняли  участие в районном этапе Всероссийской предметной олимпиады детей по математике.</a:t>
            </a:r>
            <a:endParaRPr lang="ru-RU" sz="1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  </a:t>
            </a:r>
            <a:r>
              <a:rPr lang="ru-RU" sz="1800" dirty="0" smtClean="0">
                <a:latin typeface="Times New Roman"/>
                <a:ea typeface="Times New Roman"/>
              </a:rPr>
              <a:t>Районный </a:t>
            </a:r>
            <a:r>
              <a:rPr lang="ru-RU" sz="1800" dirty="0">
                <a:latin typeface="Times New Roman"/>
                <a:ea typeface="Times New Roman"/>
              </a:rPr>
              <a:t>этап олимпиады школьников по математике </a:t>
            </a:r>
            <a:r>
              <a:rPr lang="ru-RU" sz="1800" dirty="0" smtClean="0">
                <a:latin typeface="Times New Roman"/>
                <a:ea typeface="Times New Roman"/>
              </a:rPr>
              <a:t>проведён </a:t>
            </a:r>
            <a:r>
              <a:rPr lang="ru-RU" sz="1800" dirty="0">
                <a:latin typeface="Times New Roman"/>
                <a:ea typeface="Times New Roman"/>
              </a:rPr>
              <a:t>на базе МБОУ «Болгарская СОШ №2». Приняли участие обучающиеся 4 – 11 </a:t>
            </a:r>
            <a:r>
              <a:rPr lang="ru-RU" sz="1800" dirty="0" smtClean="0">
                <a:latin typeface="Times New Roman"/>
                <a:ea typeface="Times New Roman"/>
              </a:rPr>
              <a:t>классов </a:t>
            </a:r>
            <a:r>
              <a:rPr lang="ru-RU" sz="1800" dirty="0">
                <a:latin typeface="Times New Roman"/>
                <a:ea typeface="Times New Roman"/>
              </a:rPr>
              <a:t>из 13 общеобразовательных учреждений Спасского муниципального района.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7530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620688"/>
            <a:ext cx="6981398" cy="928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Занятия-практикумы  по подготовке к </a:t>
            </a:r>
            <a:r>
              <a:rPr lang="ru-RU" sz="2000" dirty="0" smtClean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ЕГЭ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 с привлечением республиканских экспертов </a:t>
            </a:r>
            <a:endParaRPr lang="ru-RU" sz="20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pic>
        <p:nvPicPr>
          <p:cNvPr id="3" name="Рисунок 2" descr="C:\Users\Zam\AppData\Local\Temp\Rar$DIa0.769\Screenshot_2019-03-11-17-29-16-704_com.instagram.android.png"/>
          <p:cNvPicPr/>
          <p:nvPr/>
        </p:nvPicPr>
        <p:blipFill>
          <a:blip r:embed="rId2" cstate="print"/>
          <a:srcRect t="19285" b="24459"/>
          <a:stretch>
            <a:fillRect/>
          </a:stretch>
        </p:blipFill>
        <p:spPr bwMode="auto">
          <a:xfrm>
            <a:off x="2405797" y="1988840"/>
            <a:ext cx="443663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643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90198" y="207313"/>
            <a:ext cx="35636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15265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Средний балл (РТ - район)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15265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2018 год</a:t>
            </a:r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67544" y="1052736"/>
          <a:ext cx="7992888" cy="3479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549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Zam\AppData\Local\Temp\Rar$DIa0.364\Screenshot_2019-03-11-12-54-11-215_com.instagram.android.png"/>
          <p:cNvPicPr/>
          <p:nvPr/>
        </p:nvPicPr>
        <p:blipFill>
          <a:blip r:embed="rId2" cstate="print"/>
          <a:srcRect t="32173" b="24083"/>
          <a:stretch>
            <a:fillRect/>
          </a:stretch>
        </p:blipFill>
        <p:spPr bwMode="auto">
          <a:xfrm>
            <a:off x="192566" y="1484784"/>
            <a:ext cx="3515338" cy="280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481" y="1432296"/>
            <a:ext cx="4217683" cy="283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54390" y="39251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 Black" pitchFamily="34" charset="0"/>
                <a:cs typeface="Aharoni" pitchFamily="2" charset="-79"/>
              </a:rPr>
              <a:t>Олимпиады</a:t>
            </a:r>
            <a:endParaRPr lang="ru-RU" sz="2800" dirty="0">
              <a:latin typeface="Arial Black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7679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734481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Arial Black" pitchFamily="34" charset="0"/>
                <a:ea typeface="Calibri"/>
                <a:cs typeface="Times New Roman"/>
              </a:rPr>
              <a:t>Районная игра-турнир «Математический марафон»</a:t>
            </a:r>
          </a:p>
        </p:txBody>
      </p:sp>
      <p:pic>
        <p:nvPicPr>
          <p:cNvPr id="3" name="Рисунок 2" descr="C:\Users\Zam\AppData\Local\Temp\Rar$DIa0.148\Screenshot_2019-03-11-12-54-59-999_com.instagram.android.png"/>
          <p:cNvPicPr/>
          <p:nvPr/>
        </p:nvPicPr>
        <p:blipFill>
          <a:blip r:embed="rId2" cstate="print"/>
          <a:srcRect t="19473" b="24553"/>
          <a:stretch>
            <a:fillRect/>
          </a:stretch>
        </p:blipFill>
        <p:spPr bwMode="auto">
          <a:xfrm>
            <a:off x="683568" y="1196752"/>
            <a:ext cx="367240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Zam\AppData\Local\Temp\Rar$DIa0.500\Screenshot_2019-03-11-12-54-53-635_com.instagram.android.png"/>
          <p:cNvPicPr/>
          <p:nvPr/>
        </p:nvPicPr>
        <p:blipFill>
          <a:blip r:embed="rId3" cstate="print"/>
          <a:srcRect t="26905" b="24271"/>
          <a:stretch>
            <a:fillRect/>
          </a:stretch>
        </p:blipFill>
        <p:spPr bwMode="auto">
          <a:xfrm>
            <a:off x="4784616" y="2492896"/>
            <a:ext cx="3723637" cy="316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575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5943600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84984"/>
            <a:ext cx="608647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404664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  <a:cs typeface="Aharoni" pitchFamily="2" charset="-79"/>
              </a:rPr>
              <a:t>Конференции,  математические недели.</a:t>
            </a:r>
            <a:endParaRPr lang="ru-RU" dirty="0">
              <a:latin typeface="Arial Black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3380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632848" cy="4713704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spcAft>
                <a:spcPts val="0"/>
              </a:spcAft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РМО работает над проблемой </a:t>
            </a:r>
            <a:r>
              <a:rPr lang="ru-RU" sz="3200" dirty="0">
                <a:latin typeface="Times New Roman"/>
                <a:ea typeface="Times New Roman"/>
              </a:rPr>
              <a:t>«Создание условий для повышения  качества знаний обучающихся в условиях перехода на ФГОС нового поколения</a:t>
            </a:r>
            <a:r>
              <a:rPr lang="ru-RU" sz="3200" dirty="0" smtClean="0">
                <a:latin typeface="Times New Roman"/>
                <a:ea typeface="Times New Roman"/>
              </a:rPr>
              <a:t>».</a:t>
            </a:r>
          </a:p>
          <a:p>
            <a:pPr marL="45720" indent="0" algn="just">
              <a:spcAft>
                <a:spcPts val="0"/>
              </a:spcAft>
              <a:buNone/>
            </a:pPr>
            <a:endParaRPr lang="ru-RU" sz="3200" dirty="0">
              <a:latin typeface="Times New Roman"/>
              <a:ea typeface="Times New Roman"/>
            </a:endParaRP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Цель: </a:t>
            </a:r>
            <a:r>
              <a:rPr lang="ru-RU" sz="3200" dirty="0">
                <a:solidFill>
                  <a:srgbClr val="000000"/>
                </a:solidFill>
                <a:latin typeface="Times New Roman"/>
              </a:rPr>
              <a:t>Непрерывное совершенствование уровня педагогического мастерства преподавателей, их эрудиции и компетентности в области учебного предмета и методики его преподавания.</a:t>
            </a:r>
            <a:endParaRPr lang="ru-RU" sz="3200" dirty="0">
              <a:latin typeface="Times New Roman"/>
              <a:ea typeface="Times New Roman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596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4425672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 Изучение и распространение положительного опыта подготовки к ОГЭ И ЕГЭ по математике.  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Обеспечение условия для реализации прав граждан на образование на всех ступенях обучения;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Активизация деятельности педагогов по систематизации и повышению уровня подготовки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одаренных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и мотивированных обучающихся к участию в олимпиадах, конкурсах, исследовательской деятельности, формированию профильной ориентации,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Курсовая переподготовка учителей; 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Участие в конкурсах профессионального мастерства.                                                                                                                            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81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2338"/>
            <a:ext cx="7722815" cy="492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26064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Планирование  работы МО на 2018-2019у.г.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15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06" y="692696"/>
            <a:ext cx="8645315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8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824628" cy="2611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алсу\загрузки\13775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861048"/>
            <a:ext cx="3121761" cy="205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61048"/>
            <a:ext cx="19812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92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 smtClean="0"/>
              <a:t>   Состав педагогического коллектива:</a:t>
            </a:r>
          </a:p>
          <a:p>
            <a:pPr marL="45720" indent="0">
              <a:buNone/>
            </a:pP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485743"/>
              </p:ext>
            </p:extLst>
          </p:nvPr>
        </p:nvGraphicFramePr>
        <p:xfrm>
          <a:off x="395536" y="126876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4287994"/>
              </p:ext>
            </p:extLst>
          </p:nvPr>
        </p:nvGraphicFramePr>
        <p:xfrm>
          <a:off x="4211960" y="33569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292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Работа с педагогическими кадрами: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254023" cy="2058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513" y="2154389"/>
            <a:ext cx="3674557" cy="216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C:\Users\Zam\AppData\Local\Temp\Rar$DIa0.508\Screenshot_2019-03-11-17-31-12-909_com.instagram.android.png"/>
          <p:cNvPicPr/>
          <p:nvPr/>
        </p:nvPicPr>
        <p:blipFill>
          <a:blip r:embed="rId4" cstate="print"/>
          <a:srcRect t="19567" b="24365"/>
          <a:stretch>
            <a:fillRect/>
          </a:stretch>
        </p:blipFill>
        <p:spPr bwMode="auto">
          <a:xfrm>
            <a:off x="376775" y="4221087"/>
            <a:ext cx="2448271" cy="2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91" y="4437112"/>
            <a:ext cx="3703934" cy="195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72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719138"/>
            <a:ext cx="8391525" cy="541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9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261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Портфолио  методического объединения учителей математики Спасского муниципального района Республики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алсу</dc:creator>
  <cp:lastModifiedBy>алсу</cp:lastModifiedBy>
  <cp:revision>14</cp:revision>
  <dcterms:created xsi:type="dcterms:W3CDTF">2019-03-10T11:16:32Z</dcterms:created>
  <dcterms:modified xsi:type="dcterms:W3CDTF">2019-03-17T10:54:49Z</dcterms:modified>
</cp:coreProperties>
</file>